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5A264D-92BD-4B41-AFA4-3CBDA59F1D89}" v="30" dt="2025-01-10T16:07:06.3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p:scale>
          <a:sx n="135" d="100"/>
          <a:sy n="135" d="100"/>
        </p:scale>
        <p:origin x="-2949" y="-20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zia.Salim" userId="a13a08c2-816d-4b41-8ce4-f326b8364a30" providerId="ADAL" clId="{265A264D-92BD-4B41-AFA4-3CBDA59F1D89}"/>
    <pc:docChg chg="undo custSel addSld modSld">
      <pc:chgData name="Nazia.Salim" userId="a13a08c2-816d-4b41-8ce4-f326b8364a30" providerId="ADAL" clId="{265A264D-92BD-4B41-AFA4-3CBDA59F1D89}" dt="2025-01-14T08:07:47.994" v="1300" actId="20577"/>
      <pc:docMkLst>
        <pc:docMk/>
      </pc:docMkLst>
      <pc:sldChg chg="addSp delSp modSp mod">
        <pc:chgData name="Nazia.Salim" userId="a13a08c2-816d-4b41-8ce4-f326b8364a30" providerId="ADAL" clId="{265A264D-92BD-4B41-AFA4-3CBDA59F1D89}" dt="2025-01-14T08:07:47.994" v="1300" actId="20577"/>
        <pc:sldMkLst>
          <pc:docMk/>
          <pc:sldMk cId="4176419664" sldId="258"/>
        </pc:sldMkLst>
        <pc:spChg chg="add del mod">
          <ac:chgData name="Nazia.Salim" userId="a13a08c2-816d-4b41-8ce4-f326b8364a30" providerId="ADAL" clId="{265A264D-92BD-4B41-AFA4-3CBDA59F1D89}" dt="2025-01-10T15:53:28.673" v="852" actId="478"/>
          <ac:spMkLst>
            <pc:docMk/>
            <pc:sldMk cId="4176419664" sldId="258"/>
            <ac:spMk id="16" creationId="{367BA20A-43F5-5772-DFB5-F162E5B12E95}"/>
          </ac:spMkLst>
        </pc:spChg>
        <pc:spChg chg="add mod">
          <ac:chgData name="Nazia.Salim" userId="a13a08c2-816d-4b41-8ce4-f326b8364a30" providerId="ADAL" clId="{265A264D-92BD-4B41-AFA4-3CBDA59F1D89}" dt="2025-01-10T15:56:22.145" v="899" actId="14100"/>
          <ac:spMkLst>
            <pc:docMk/>
            <pc:sldMk cId="4176419664" sldId="258"/>
            <ac:spMk id="18" creationId="{10501947-421E-F6D6-2978-B154A8E03CE4}"/>
          </ac:spMkLst>
        </pc:spChg>
        <pc:graphicFrameChg chg="mod modGraphic">
          <ac:chgData name="Nazia.Salim" userId="a13a08c2-816d-4b41-8ce4-f326b8364a30" providerId="ADAL" clId="{265A264D-92BD-4B41-AFA4-3CBDA59F1D89}" dt="2025-01-14T07:59:05.107" v="1248" actId="20577"/>
          <ac:graphicFrameMkLst>
            <pc:docMk/>
            <pc:sldMk cId="4176419664" sldId="258"/>
            <ac:graphicFrameMk id="10" creationId="{224F366B-A5D1-608E-DC4D-6209C90052B6}"/>
          </ac:graphicFrameMkLst>
        </pc:graphicFrameChg>
        <pc:graphicFrameChg chg="del modGraphic">
          <ac:chgData name="Nazia.Salim" userId="a13a08c2-816d-4b41-8ce4-f326b8364a30" providerId="ADAL" clId="{265A264D-92BD-4B41-AFA4-3CBDA59F1D89}" dt="2025-01-10T15:20:27.805" v="115" actId="478"/>
          <ac:graphicFrameMkLst>
            <pc:docMk/>
            <pc:sldMk cId="4176419664" sldId="258"/>
            <ac:graphicFrameMk id="13" creationId="{EE3CA2E6-9230-AEE4-C8F5-9C48853D3FCE}"/>
          </ac:graphicFrameMkLst>
        </pc:graphicFrameChg>
        <pc:graphicFrameChg chg="mod modGraphic">
          <ac:chgData name="Nazia.Salim" userId="a13a08c2-816d-4b41-8ce4-f326b8364a30" providerId="ADAL" clId="{265A264D-92BD-4B41-AFA4-3CBDA59F1D89}" dt="2025-01-10T16:03:42.767" v="1021" actId="113"/>
          <ac:graphicFrameMkLst>
            <pc:docMk/>
            <pc:sldMk cId="4176419664" sldId="258"/>
            <ac:graphicFrameMk id="14" creationId="{DDCC6542-1C6F-F17A-1A0A-904C4CF7CD60}"/>
          </ac:graphicFrameMkLst>
        </pc:graphicFrameChg>
        <pc:graphicFrameChg chg="add mod modGraphic">
          <ac:chgData name="Nazia.Salim" userId="a13a08c2-816d-4b41-8ce4-f326b8364a30" providerId="ADAL" clId="{265A264D-92BD-4B41-AFA4-3CBDA59F1D89}" dt="2025-01-14T08:07:47.994" v="1300" actId="20577"/>
          <ac:graphicFrameMkLst>
            <pc:docMk/>
            <pc:sldMk cId="4176419664" sldId="258"/>
            <ac:graphicFrameMk id="15" creationId="{5609B026-37C9-8C74-91C2-82FE96691D64}"/>
          </ac:graphicFrameMkLst>
        </pc:graphicFrameChg>
      </pc:sldChg>
      <pc:sldChg chg="addSp delSp modSp new mod">
        <pc:chgData name="Nazia.Salim" userId="a13a08c2-816d-4b41-8ce4-f326b8364a30" providerId="ADAL" clId="{265A264D-92BD-4B41-AFA4-3CBDA59F1D89}" dt="2025-01-10T16:10:33.109" v="1247" actId="20577"/>
        <pc:sldMkLst>
          <pc:docMk/>
          <pc:sldMk cId="2753849728" sldId="259"/>
        </pc:sldMkLst>
        <pc:spChg chg="add del">
          <ac:chgData name="Nazia.Salim" userId="a13a08c2-816d-4b41-8ce4-f326b8364a30" providerId="ADAL" clId="{265A264D-92BD-4B41-AFA4-3CBDA59F1D89}" dt="2025-01-10T15:57:15.494" v="904" actId="22"/>
          <ac:spMkLst>
            <pc:docMk/>
            <pc:sldMk cId="2753849728" sldId="259"/>
            <ac:spMk id="4" creationId="{C85145A4-AF41-E4B6-C343-294F0B643206}"/>
          </ac:spMkLst>
        </pc:spChg>
        <pc:graphicFrameChg chg="add mod">
          <ac:chgData name="Nazia.Salim" userId="a13a08c2-816d-4b41-8ce4-f326b8364a30" providerId="ADAL" clId="{265A264D-92BD-4B41-AFA4-3CBDA59F1D89}" dt="2025-01-10T15:57:09.072" v="901"/>
          <ac:graphicFrameMkLst>
            <pc:docMk/>
            <pc:sldMk cId="2753849728" sldId="259"/>
            <ac:graphicFrameMk id="2" creationId="{39F0B7EE-7AA3-6AE4-C0B6-CB2CB0AEFCE6}"/>
          </ac:graphicFrameMkLst>
        </pc:graphicFrameChg>
        <pc:graphicFrameChg chg="add mod modGraphic">
          <ac:chgData name="Nazia.Salim" userId="a13a08c2-816d-4b41-8ce4-f326b8364a30" providerId="ADAL" clId="{265A264D-92BD-4B41-AFA4-3CBDA59F1D89}" dt="2025-01-10T16:10:33.109" v="1247" actId="20577"/>
          <ac:graphicFrameMkLst>
            <pc:docMk/>
            <pc:sldMk cId="2753849728" sldId="259"/>
            <ac:graphicFrameMk id="5" creationId="{71932D62-D950-5242-4640-952805CA659F}"/>
          </ac:graphicFrameMkLst>
        </pc:graphicFrameChg>
        <pc:graphicFrameChg chg="add mod modGraphic">
          <ac:chgData name="Nazia.Salim" userId="a13a08c2-816d-4b41-8ce4-f326b8364a30" providerId="ADAL" clId="{265A264D-92BD-4B41-AFA4-3CBDA59F1D89}" dt="2025-01-10T16:10:28.905" v="1246" actId="1076"/>
          <ac:graphicFrameMkLst>
            <pc:docMk/>
            <pc:sldMk cId="2753849728" sldId="259"/>
            <ac:graphicFrameMk id="6" creationId="{9FC1AE00-FC5E-AD1C-3C45-D7CA03B9517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48A00-92D1-3757-988E-3C8D86786B7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D362065-AD7D-A449-16D3-645445F231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EB2EC18-4851-B6A1-B34F-7889B2A35B98}"/>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5" name="Footer Placeholder 4">
            <a:extLst>
              <a:ext uri="{FF2B5EF4-FFF2-40B4-BE49-F238E27FC236}">
                <a16:creationId xmlns:a16="http://schemas.microsoft.com/office/drawing/2014/main" id="{32DAEAC4-E1FF-0BB0-7853-B51311F7B2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7EEE80-5FC0-528E-70C3-83DB8784C7A8}"/>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3122224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F399-CFA5-333B-EF5C-EE8EB271137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C10543CD-5A91-757D-3F53-95ED48A1998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77AD1C8-4F2A-A9A0-7F27-E6F20DC6397C}"/>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5" name="Footer Placeholder 4">
            <a:extLst>
              <a:ext uri="{FF2B5EF4-FFF2-40B4-BE49-F238E27FC236}">
                <a16:creationId xmlns:a16="http://schemas.microsoft.com/office/drawing/2014/main" id="{59E78540-C9C0-0CD1-81AA-6C337E9D5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A23A0-BB03-4871-551F-199BE8F6BEA0}"/>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2693218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F296E-1127-C4A9-76E4-A81D762CE42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DA3190E-416D-296D-C166-51E093F069E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7CDF1E-B400-9CD1-7058-D9C1B5FB9052}"/>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5" name="Footer Placeholder 4">
            <a:extLst>
              <a:ext uri="{FF2B5EF4-FFF2-40B4-BE49-F238E27FC236}">
                <a16:creationId xmlns:a16="http://schemas.microsoft.com/office/drawing/2014/main" id="{847EC5B1-A6B5-FF1D-27BF-66EA4A817D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B416DD-FA0C-7D10-63DC-F7AC24DEC88E}"/>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308748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349A-08D0-398C-BCC1-E0210A7B5B6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62D092D-CC8A-242C-EA0F-C38AF65FF3F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D003344-AA6B-600A-F621-64C4AC8D552B}"/>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5" name="Footer Placeholder 4">
            <a:extLst>
              <a:ext uri="{FF2B5EF4-FFF2-40B4-BE49-F238E27FC236}">
                <a16:creationId xmlns:a16="http://schemas.microsoft.com/office/drawing/2014/main" id="{8C6F424F-DA8E-4D72-15A1-752EEDC3C8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DDDF0E-B271-EA12-D406-0CB78680430F}"/>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3887386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2F163-1DB6-F76A-AB16-3F58071EC3F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747ECEE-8F3C-A51C-1F20-59DB2B6253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9CCE725-5186-E899-6598-DE8F7CBBFEC2}"/>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5" name="Footer Placeholder 4">
            <a:extLst>
              <a:ext uri="{FF2B5EF4-FFF2-40B4-BE49-F238E27FC236}">
                <a16:creationId xmlns:a16="http://schemas.microsoft.com/office/drawing/2014/main" id="{08C9EB11-B62C-E35A-918D-62CE57F350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973864-01BC-2066-ECC9-5E1C06158F55}"/>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354213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672B0-E8D4-2A2D-6FEB-E751CB42810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8F01506-9FEF-A285-FF47-BC9A152622C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467F2D5-E1A4-1F3E-F00F-CFE62E0C340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4E4CEB2-A0C7-452B-B247-D0D969440D1A}"/>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6" name="Footer Placeholder 5">
            <a:extLst>
              <a:ext uri="{FF2B5EF4-FFF2-40B4-BE49-F238E27FC236}">
                <a16:creationId xmlns:a16="http://schemas.microsoft.com/office/drawing/2014/main" id="{AFF7CD33-F5B1-CA88-E9AB-569A1CC307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BC9A2E-0969-B600-36D2-8FAAAACE1D63}"/>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521198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0D102-7570-BAFC-012D-E09F535F11D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DB01C75-C55D-5C58-3667-12F5B9A372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91320E5-10B0-697F-D2DE-5683A01E9A7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9651DEC-3BCB-14F1-306B-6D8FBFF77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A0E198E-F647-8BD1-6BC1-FBF9C1B6EC4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94A2BAB-72DC-BE76-BF48-B3A7E9E5D543}"/>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8" name="Footer Placeholder 7">
            <a:extLst>
              <a:ext uri="{FF2B5EF4-FFF2-40B4-BE49-F238E27FC236}">
                <a16:creationId xmlns:a16="http://schemas.microsoft.com/office/drawing/2014/main" id="{EB7D191C-9AF1-C0A4-C01B-2F96E4DB1D0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D1E773-4B24-7F35-70A6-318EE927B3AB}"/>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145526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55C7D-11E7-BCC6-603E-F4B2BAE06C5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4180821-CF06-0C55-DC25-8AB56DFDB1E2}"/>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4" name="Footer Placeholder 3">
            <a:extLst>
              <a:ext uri="{FF2B5EF4-FFF2-40B4-BE49-F238E27FC236}">
                <a16:creationId xmlns:a16="http://schemas.microsoft.com/office/drawing/2014/main" id="{05125162-64A6-65C9-A0A6-6B309AC8527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8DF5E7F-CF60-0A56-A896-E91B48BCAE4F}"/>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335161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46DC91-FAB3-91AE-FAC3-AB1AACCA69BE}"/>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3" name="Footer Placeholder 2">
            <a:extLst>
              <a:ext uri="{FF2B5EF4-FFF2-40B4-BE49-F238E27FC236}">
                <a16:creationId xmlns:a16="http://schemas.microsoft.com/office/drawing/2014/main" id="{1E884D6A-A973-949D-DCCB-BA0C1AFB16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6D021F-C1AC-2BD3-9044-C5CC60EF22A3}"/>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353694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B68AA-C67D-5D54-87C6-E803037868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64C80299-072D-4972-5AF3-30068D6CB3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0953A7D-6EF2-2B66-35A5-67AD3BD14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A87E9AD-C3D0-1735-0AB1-ED17C4C2C82C}"/>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6" name="Footer Placeholder 5">
            <a:extLst>
              <a:ext uri="{FF2B5EF4-FFF2-40B4-BE49-F238E27FC236}">
                <a16:creationId xmlns:a16="http://schemas.microsoft.com/office/drawing/2014/main" id="{E15ADF29-5A9D-38B1-F9EF-009A1E1794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13A4FC-AD36-B4D5-F5EF-CB891688081A}"/>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80541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A815-9B8E-EADF-31C0-08ECF32D781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75C4B9F-FAB6-971D-BADE-A0A600E819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B2C28F-BDB2-75F2-80D9-767A02927E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40BAFA-F589-EBB4-C6D8-AA36A88B6330}"/>
              </a:ext>
            </a:extLst>
          </p:cNvPr>
          <p:cNvSpPr>
            <a:spLocks noGrp="1"/>
          </p:cNvSpPr>
          <p:nvPr>
            <p:ph type="dt" sz="half" idx="10"/>
          </p:nvPr>
        </p:nvSpPr>
        <p:spPr/>
        <p:txBody>
          <a:bodyPr/>
          <a:lstStyle/>
          <a:p>
            <a:fld id="{46E66D28-F683-4611-B2AE-9D7DE1E3CFFA}" type="datetimeFigureOut">
              <a:rPr lang="en-GB" smtClean="0"/>
              <a:t>10/01/2025</a:t>
            </a:fld>
            <a:endParaRPr lang="en-GB"/>
          </a:p>
        </p:txBody>
      </p:sp>
      <p:sp>
        <p:nvSpPr>
          <p:cNvPr id="6" name="Footer Placeholder 5">
            <a:extLst>
              <a:ext uri="{FF2B5EF4-FFF2-40B4-BE49-F238E27FC236}">
                <a16:creationId xmlns:a16="http://schemas.microsoft.com/office/drawing/2014/main" id="{318B6AB3-39A1-0BB8-280E-83C52CDDC3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AD1A61-7A8D-8164-08FC-C70B1DDD91EA}"/>
              </a:ext>
            </a:extLst>
          </p:cNvPr>
          <p:cNvSpPr>
            <a:spLocks noGrp="1"/>
          </p:cNvSpPr>
          <p:nvPr>
            <p:ph type="sldNum" sz="quarter" idx="12"/>
          </p:nvPr>
        </p:nvSpPr>
        <p:spPr/>
        <p:txBody>
          <a:bodyPr/>
          <a:lstStyle/>
          <a:p>
            <a:fld id="{7D23C334-6243-4B19-9422-8105C3F6B70A}" type="slidenum">
              <a:rPr lang="en-GB" smtClean="0"/>
              <a:t>‹#›</a:t>
            </a:fld>
            <a:endParaRPr lang="en-GB"/>
          </a:p>
        </p:txBody>
      </p:sp>
    </p:spTree>
    <p:extLst>
      <p:ext uri="{BB962C8B-B14F-4D97-AF65-F5344CB8AC3E}">
        <p14:creationId xmlns:p14="http://schemas.microsoft.com/office/powerpoint/2010/main" val="2058662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62E12A-E2A1-728C-7183-0ED2494E82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9020771-79C2-0216-9A95-7DF759CF4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7809AB0-24A9-F53A-E619-A7FE210FDA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E66D28-F683-4611-B2AE-9D7DE1E3CFFA}" type="datetimeFigureOut">
              <a:rPr lang="en-GB" smtClean="0"/>
              <a:t>10/01/2025</a:t>
            </a:fld>
            <a:endParaRPr lang="en-GB"/>
          </a:p>
        </p:txBody>
      </p:sp>
      <p:sp>
        <p:nvSpPr>
          <p:cNvPr id="5" name="Footer Placeholder 4">
            <a:extLst>
              <a:ext uri="{FF2B5EF4-FFF2-40B4-BE49-F238E27FC236}">
                <a16:creationId xmlns:a16="http://schemas.microsoft.com/office/drawing/2014/main" id="{EE3240AD-FE5E-9BBF-CBF4-D580A860EB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1E29161-F04A-051B-2556-E506B3E285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D23C334-6243-4B19-9422-8105C3F6B70A}" type="slidenum">
              <a:rPr lang="en-GB" smtClean="0"/>
              <a:t>‹#›</a:t>
            </a:fld>
            <a:endParaRPr lang="en-GB"/>
          </a:p>
        </p:txBody>
      </p:sp>
    </p:spTree>
    <p:extLst>
      <p:ext uri="{BB962C8B-B14F-4D97-AF65-F5344CB8AC3E}">
        <p14:creationId xmlns:p14="http://schemas.microsoft.com/office/powerpoint/2010/main" val="571326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224F366B-A5D1-608E-DC4D-6209C90052B6}"/>
              </a:ext>
            </a:extLst>
          </p:cNvPr>
          <p:cNvGraphicFramePr>
            <a:graphicFrameLocks noGrp="1"/>
          </p:cNvGraphicFramePr>
          <p:nvPr>
            <p:extLst>
              <p:ext uri="{D42A27DB-BD31-4B8C-83A1-F6EECF244321}">
                <p14:modId xmlns:p14="http://schemas.microsoft.com/office/powerpoint/2010/main" val="1808438355"/>
              </p:ext>
            </p:extLst>
          </p:nvPr>
        </p:nvGraphicFramePr>
        <p:xfrm>
          <a:off x="0" y="93187"/>
          <a:ext cx="3477207" cy="6764811"/>
        </p:xfrm>
        <a:graphic>
          <a:graphicData uri="http://schemas.openxmlformats.org/drawingml/2006/table">
            <a:tbl>
              <a:tblPr firstRow="1" bandRow="1">
                <a:tableStyleId>{5940675A-B579-460E-94D1-54222C63F5DA}</a:tableStyleId>
              </a:tblPr>
              <a:tblGrid>
                <a:gridCol w="1615989">
                  <a:extLst>
                    <a:ext uri="{9D8B030D-6E8A-4147-A177-3AD203B41FA5}">
                      <a16:colId xmlns:a16="http://schemas.microsoft.com/office/drawing/2014/main" val="3723719183"/>
                    </a:ext>
                  </a:extLst>
                </a:gridCol>
                <a:gridCol w="1861218">
                  <a:extLst>
                    <a:ext uri="{9D8B030D-6E8A-4147-A177-3AD203B41FA5}">
                      <a16:colId xmlns:a16="http://schemas.microsoft.com/office/drawing/2014/main" val="2006381704"/>
                    </a:ext>
                  </a:extLst>
                </a:gridCol>
              </a:tblGrid>
              <a:tr h="614362">
                <a:tc>
                  <a:txBody>
                    <a:bodyPr/>
                    <a:lstStyle/>
                    <a:p>
                      <a:r>
                        <a:rPr lang="en-GB" sz="1200" b="1" dirty="0"/>
                        <a:t>A. Non-Fiction features:</a:t>
                      </a:r>
                    </a:p>
                  </a:txBody>
                  <a:tcPr>
                    <a:solidFill>
                      <a:schemeClr val="tx2">
                        <a:lumMod val="10000"/>
                        <a:lumOff val="90000"/>
                      </a:schemeClr>
                    </a:solidFill>
                  </a:tcPr>
                </a:tc>
                <a:tc>
                  <a:txBody>
                    <a:bodyPr/>
                    <a:lstStyle/>
                    <a:p>
                      <a:r>
                        <a:rPr lang="en-GB" sz="1200" b="1" dirty="0"/>
                        <a:t>Definitions:</a:t>
                      </a:r>
                    </a:p>
                  </a:txBody>
                  <a:tcPr>
                    <a:solidFill>
                      <a:schemeClr val="tx2">
                        <a:lumMod val="10000"/>
                        <a:lumOff val="90000"/>
                      </a:schemeClr>
                    </a:solidFill>
                  </a:tcPr>
                </a:tc>
                <a:extLst>
                  <a:ext uri="{0D108BD9-81ED-4DB2-BD59-A6C34878D82A}">
                    <a16:rowId xmlns:a16="http://schemas.microsoft.com/office/drawing/2014/main" val="3924349203"/>
                  </a:ext>
                </a:extLst>
              </a:tr>
              <a:tr h="1105853">
                <a:tc>
                  <a:txBody>
                    <a:bodyPr/>
                    <a:lstStyle/>
                    <a:p>
                      <a:r>
                        <a:rPr lang="en-GB" sz="1200" dirty="0"/>
                        <a:t>Rhetorical question</a:t>
                      </a:r>
                    </a:p>
                  </a:txBody>
                  <a:tcPr/>
                </a:tc>
                <a:tc>
                  <a:txBody>
                    <a:bodyPr/>
                    <a:lstStyle/>
                    <a:p>
                      <a:r>
                        <a:rPr lang="en-GB" sz="1200" dirty="0"/>
                        <a:t>A question that doesn’t require an answer but encourages the reader to think.</a:t>
                      </a:r>
                    </a:p>
                  </a:txBody>
                  <a:tcPr/>
                </a:tc>
                <a:extLst>
                  <a:ext uri="{0D108BD9-81ED-4DB2-BD59-A6C34878D82A}">
                    <a16:rowId xmlns:a16="http://schemas.microsoft.com/office/drawing/2014/main" val="2499281952"/>
                  </a:ext>
                </a:extLst>
              </a:tr>
              <a:tr h="860107">
                <a:tc>
                  <a:txBody>
                    <a:bodyPr/>
                    <a:lstStyle/>
                    <a:p>
                      <a:r>
                        <a:rPr lang="en-GB" sz="1200" dirty="0"/>
                        <a:t>Repetition</a:t>
                      </a:r>
                    </a:p>
                  </a:txBody>
                  <a:tcPr/>
                </a:tc>
                <a:tc>
                  <a:txBody>
                    <a:bodyPr/>
                    <a:lstStyle/>
                    <a:p>
                      <a:r>
                        <a:rPr lang="en-GB" sz="1200" dirty="0"/>
                        <a:t>Using the same word or phrase more than once for emphasis.</a:t>
                      </a:r>
                    </a:p>
                  </a:txBody>
                  <a:tcPr/>
                </a:tc>
                <a:extLst>
                  <a:ext uri="{0D108BD9-81ED-4DB2-BD59-A6C34878D82A}">
                    <a16:rowId xmlns:a16="http://schemas.microsoft.com/office/drawing/2014/main" val="3528057579"/>
                  </a:ext>
                </a:extLst>
              </a:tr>
              <a:tr h="860107">
                <a:tc>
                  <a:txBody>
                    <a:bodyPr/>
                    <a:lstStyle/>
                    <a:p>
                      <a:r>
                        <a:rPr lang="en-GB" sz="1200" dirty="0"/>
                        <a:t>Direct address  </a:t>
                      </a:r>
                    </a:p>
                  </a:txBody>
                  <a:tcPr/>
                </a:tc>
                <a:tc>
                  <a:txBody>
                    <a:bodyPr/>
                    <a:lstStyle/>
                    <a:p>
                      <a:r>
                        <a:rPr lang="en-GB" sz="1200" dirty="0"/>
                        <a:t>Involving the reader by including personal pronouns like “you”.</a:t>
                      </a:r>
                    </a:p>
                  </a:txBody>
                  <a:tcPr/>
                </a:tc>
                <a:extLst>
                  <a:ext uri="{0D108BD9-81ED-4DB2-BD59-A6C34878D82A}">
                    <a16:rowId xmlns:a16="http://schemas.microsoft.com/office/drawing/2014/main" val="587757612"/>
                  </a:ext>
                </a:extLst>
              </a:tr>
              <a:tr h="498316">
                <a:tc>
                  <a:txBody>
                    <a:bodyPr/>
                    <a:lstStyle/>
                    <a:p>
                      <a:r>
                        <a:rPr lang="en-GB" sz="1200" dirty="0"/>
                        <a:t>Imperative verbs</a:t>
                      </a:r>
                    </a:p>
                  </a:txBody>
                  <a:tcPr/>
                </a:tc>
                <a:tc>
                  <a:txBody>
                    <a:bodyPr/>
                    <a:lstStyle/>
                    <a:p>
                      <a:r>
                        <a:rPr lang="en-GB" sz="1200" dirty="0"/>
                        <a:t>A command.</a:t>
                      </a:r>
                    </a:p>
                  </a:txBody>
                  <a:tcPr/>
                </a:tc>
                <a:extLst>
                  <a:ext uri="{0D108BD9-81ED-4DB2-BD59-A6C34878D82A}">
                    <a16:rowId xmlns:a16="http://schemas.microsoft.com/office/drawing/2014/main" val="1867640643"/>
                  </a:ext>
                </a:extLst>
              </a:tr>
              <a:tr h="614362">
                <a:tc>
                  <a:txBody>
                    <a:bodyPr/>
                    <a:lstStyle/>
                    <a:p>
                      <a:r>
                        <a:rPr lang="en-GB" sz="1200" dirty="0"/>
                        <a:t>Emotive language </a:t>
                      </a:r>
                    </a:p>
                  </a:txBody>
                  <a:tcPr/>
                </a:tc>
                <a:tc>
                  <a:txBody>
                    <a:bodyPr/>
                    <a:lstStyle/>
                    <a:p>
                      <a:r>
                        <a:rPr lang="en-GB" sz="1200" dirty="0"/>
                        <a:t>Words used to appeal to a reader’s emotions.</a:t>
                      </a:r>
                    </a:p>
                  </a:txBody>
                  <a:tcPr/>
                </a:tc>
                <a:extLst>
                  <a:ext uri="{0D108BD9-81ED-4DB2-BD59-A6C34878D82A}">
                    <a16:rowId xmlns:a16="http://schemas.microsoft.com/office/drawing/2014/main" val="3157875756"/>
                  </a:ext>
                </a:extLst>
              </a:tr>
              <a:tr h="614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Anecdote</a:t>
                      </a:r>
                    </a:p>
                    <a:p>
                      <a:endParaRPr lang="en-GB" sz="1200" dirty="0"/>
                    </a:p>
                  </a:txBody>
                  <a:tcPr/>
                </a:tc>
                <a:tc>
                  <a:txBody>
                    <a:bodyPr/>
                    <a:lstStyle/>
                    <a:p>
                      <a:r>
                        <a:rPr lang="en-GB" sz="1200" dirty="0"/>
                        <a:t>A short story about a real incident or person. </a:t>
                      </a:r>
                    </a:p>
                  </a:txBody>
                  <a:tcPr/>
                </a:tc>
                <a:extLst>
                  <a:ext uri="{0D108BD9-81ED-4DB2-BD59-A6C34878D82A}">
                    <a16:rowId xmlns:a16="http://schemas.microsoft.com/office/drawing/2014/main" val="2721944545"/>
                  </a:ext>
                </a:extLst>
              </a:tr>
              <a:tr h="614362">
                <a:tc>
                  <a:txBody>
                    <a:bodyPr/>
                    <a:lstStyle/>
                    <a:p>
                      <a:r>
                        <a:rPr lang="en-GB" sz="1200" dirty="0"/>
                        <a:t>Genre</a:t>
                      </a:r>
                    </a:p>
                  </a:txBody>
                  <a:tcPr/>
                </a:tc>
                <a:tc>
                  <a:txBody>
                    <a:bodyPr/>
                    <a:lstStyle/>
                    <a:p>
                      <a:r>
                        <a:rPr lang="en-GB" sz="1200" dirty="0"/>
                        <a:t>What are you being asked to write? </a:t>
                      </a:r>
                    </a:p>
                  </a:txBody>
                  <a:tcPr/>
                </a:tc>
                <a:extLst>
                  <a:ext uri="{0D108BD9-81ED-4DB2-BD59-A6C34878D82A}">
                    <a16:rowId xmlns:a16="http://schemas.microsoft.com/office/drawing/2014/main" val="3873946984"/>
                  </a:ext>
                </a:extLst>
              </a:tr>
              <a:tr h="368618">
                <a:tc>
                  <a:txBody>
                    <a:bodyPr/>
                    <a:lstStyle/>
                    <a:p>
                      <a:r>
                        <a:rPr lang="en-GB" sz="1200" dirty="0"/>
                        <a:t>Audience</a:t>
                      </a:r>
                    </a:p>
                  </a:txBody>
                  <a:tcPr/>
                </a:tc>
                <a:tc>
                  <a:txBody>
                    <a:bodyPr/>
                    <a:lstStyle/>
                    <a:p>
                      <a:r>
                        <a:rPr lang="en-GB" sz="1200" dirty="0"/>
                        <a:t>Who are you writing for?</a:t>
                      </a:r>
                    </a:p>
                  </a:txBody>
                  <a:tcPr/>
                </a:tc>
                <a:extLst>
                  <a:ext uri="{0D108BD9-81ED-4DB2-BD59-A6C34878D82A}">
                    <a16:rowId xmlns:a16="http://schemas.microsoft.com/office/drawing/2014/main" val="448685900"/>
                  </a:ext>
                </a:extLst>
              </a:tr>
              <a:tr h="614362">
                <a:tc>
                  <a:txBody>
                    <a:bodyPr/>
                    <a:lstStyle/>
                    <a:p>
                      <a:r>
                        <a:rPr lang="en-GB" sz="1200" dirty="0"/>
                        <a:t>Purpose</a:t>
                      </a:r>
                    </a:p>
                  </a:txBody>
                  <a:tcPr/>
                </a:tc>
                <a:tc>
                  <a:txBody>
                    <a:bodyPr/>
                    <a:lstStyle/>
                    <a:p>
                      <a:r>
                        <a:rPr lang="en-GB" sz="1200" dirty="0"/>
                        <a:t>What are you trying to achieve? </a:t>
                      </a:r>
                    </a:p>
                  </a:txBody>
                  <a:tcPr/>
                </a:tc>
                <a:extLst>
                  <a:ext uri="{0D108BD9-81ED-4DB2-BD59-A6C34878D82A}">
                    <a16:rowId xmlns:a16="http://schemas.microsoft.com/office/drawing/2014/main" val="1426358849"/>
                  </a:ext>
                </a:extLst>
              </a:tr>
            </a:tbl>
          </a:graphicData>
        </a:graphic>
      </p:graphicFrame>
      <p:graphicFrame>
        <p:nvGraphicFramePr>
          <p:cNvPr id="14" name="Table 13">
            <a:extLst>
              <a:ext uri="{FF2B5EF4-FFF2-40B4-BE49-F238E27FC236}">
                <a16:creationId xmlns:a16="http://schemas.microsoft.com/office/drawing/2014/main" id="{DDCC6542-1C6F-F17A-1A0A-904C4CF7CD60}"/>
              </a:ext>
            </a:extLst>
          </p:cNvPr>
          <p:cNvGraphicFramePr>
            <a:graphicFrameLocks noGrp="1"/>
          </p:cNvGraphicFramePr>
          <p:nvPr>
            <p:extLst>
              <p:ext uri="{D42A27DB-BD31-4B8C-83A1-F6EECF244321}">
                <p14:modId xmlns:p14="http://schemas.microsoft.com/office/powerpoint/2010/main" val="3804075709"/>
              </p:ext>
            </p:extLst>
          </p:nvPr>
        </p:nvGraphicFramePr>
        <p:xfrm>
          <a:off x="7499740" y="1754385"/>
          <a:ext cx="4579659" cy="5024987"/>
        </p:xfrm>
        <a:graphic>
          <a:graphicData uri="http://schemas.openxmlformats.org/drawingml/2006/table">
            <a:tbl>
              <a:tblPr firstRow="1" bandRow="1">
                <a:tableStyleId>{5940675A-B579-460E-94D1-54222C63F5DA}</a:tableStyleId>
              </a:tblPr>
              <a:tblGrid>
                <a:gridCol w="943546">
                  <a:extLst>
                    <a:ext uri="{9D8B030D-6E8A-4147-A177-3AD203B41FA5}">
                      <a16:colId xmlns:a16="http://schemas.microsoft.com/office/drawing/2014/main" val="3723719183"/>
                    </a:ext>
                  </a:extLst>
                </a:gridCol>
                <a:gridCol w="3636113">
                  <a:extLst>
                    <a:ext uri="{9D8B030D-6E8A-4147-A177-3AD203B41FA5}">
                      <a16:colId xmlns:a16="http://schemas.microsoft.com/office/drawing/2014/main" val="2006381704"/>
                    </a:ext>
                  </a:extLst>
                </a:gridCol>
              </a:tblGrid>
              <a:tr h="361547">
                <a:tc gridSpan="2">
                  <a:txBody>
                    <a:bodyPr/>
                    <a:lstStyle/>
                    <a:p>
                      <a:r>
                        <a:rPr lang="en-GB" sz="1200" b="1" dirty="0"/>
                        <a:t>C. Genres</a:t>
                      </a:r>
                    </a:p>
                  </a:txBody>
                  <a:tcPr>
                    <a:solidFill>
                      <a:schemeClr val="tx2">
                        <a:lumMod val="10000"/>
                        <a:lumOff val="90000"/>
                      </a:schemeClr>
                    </a:solidFill>
                  </a:tcPr>
                </a:tc>
                <a:tc hMerge="1">
                  <a:txBody>
                    <a:bodyPr/>
                    <a:lstStyle/>
                    <a:p>
                      <a:endParaRPr lang="en-GB" sz="1200" dirty="0"/>
                    </a:p>
                  </a:txBody>
                  <a:tcPr/>
                </a:tc>
                <a:extLst>
                  <a:ext uri="{0D108BD9-81ED-4DB2-BD59-A6C34878D82A}">
                    <a16:rowId xmlns:a16="http://schemas.microsoft.com/office/drawing/2014/main" val="3924349203"/>
                  </a:ext>
                </a:extLst>
              </a:tr>
              <a:tr h="802337">
                <a:tc>
                  <a:txBody>
                    <a:bodyPr/>
                    <a:lstStyle/>
                    <a:p>
                      <a:r>
                        <a:rPr lang="en-GB" sz="1200" dirty="0"/>
                        <a:t>Writing a Letter</a:t>
                      </a:r>
                    </a:p>
                  </a:txBody>
                  <a:tcPr/>
                </a:tc>
                <a:tc>
                  <a:txBody>
                    <a:bodyPr/>
                    <a:lstStyle/>
                    <a:p>
                      <a:r>
                        <a:rPr lang="en-GB" sz="1200" dirty="0"/>
                        <a:t>You should include: </a:t>
                      </a:r>
                    </a:p>
                    <a:p>
                      <a:r>
                        <a:rPr lang="en-GB" sz="1200" dirty="0"/>
                        <a:t>• addresses </a:t>
                      </a:r>
                    </a:p>
                    <a:p>
                      <a:r>
                        <a:rPr lang="en-GB" sz="1200" dirty="0"/>
                        <a:t>• a date </a:t>
                      </a:r>
                    </a:p>
                    <a:p>
                      <a:r>
                        <a:rPr lang="en-GB" sz="1200" dirty="0"/>
                        <a:t>• a formal salutation / mode of address as required e.g. Dear Sir/Madam or a named recipient </a:t>
                      </a:r>
                    </a:p>
                    <a:p>
                      <a:r>
                        <a:rPr lang="en-GB" sz="1200" dirty="0"/>
                        <a:t>• effectively/fluently sequenced paragraphs </a:t>
                      </a:r>
                    </a:p>
                    <a:p>
                      <a:r>
                        <a:rPr lang="en-GB" sz="1200" dirty="0"/>
                        <a:t>• an appropriate mode of signing off: Yours sincerely/faithfully</a:t>
                      </a:r>
                    </a:p>
                  </a:txBody>
                  <a:tcPr/>
                </a:tc>
                <a:extLst>
                  <a:ext uri="{0D108BD9-81ED-4DB2-BD59-A6C34878D82A}">
                    <a16:rowId xmlns:a16="http://schemas.microsoft.com/office/drawing/2014/main" val="2499281952"/>
                  </a:ext>
                </a:extLst>
              </a:tr>
              <a:tr h="624040">
                <a:tc>
                  <a:txBody>
                    <a:bodyPr/>
                    <a:lstStyle/>
                    <a:p>
                      <a:r>
                        <a:rPr lang="en-GB" sz="1200" dirty="0"/>
                        <a:t>Writing a Speech</a:t>
                      </a:r>
                    </a:p>
                  </a:txBody>
                  <a:tcPr/>
                </a:tc>
                <a:tc>
                  <a:txBody>
                    <a:bodyPr/>
                    <a:lstStyle/>
                    <a:p>
                      <a:r>
                        <a:rPr lang="en-GB" sz="1200" dirty="0"/>
                        <a:t>For a successful speech, you need: </a:t>
                      </a:r>
                    </a:p>
                    <a:p>
                      <a:r>
                        <a:rPr lang="en-GB" sz="1200" dirty="0"/>
                        <a:t>• a clear address to an audience </a:t>
                      </a:r>
                    </a:p>
                    <a:p>
                      <a:r>
                        <a:rPr lang="en-GB" sz="1200" dirty="0"/>
                        <a:t>• effective/fluently linked sections to indicate sequence </a:t>
                      </a:r>
                    </a:p>
                    <a:p>
                      <a:r>
                        <a:rPr lang="en-GB" sz="1200" dirty="0"/>
                        <a:t>• rhetorical indicators that an audience is being addressed throughout </a:t>
                      </a:r>
                    </a:p>
                    <a:p>
                      <a:r>
                        <a:rPr lang="en-GB" sz="1200" dirty="0"/>
                        <a:t>• Emphatic points with facts / statistics / an expert voice </a:t>
                      </a:r>
                    </a:p>
                    <a:p>
                      <a:r>
                        <a:rPr lang="en-GB" sz="1200" dirty="0"/>
                        <a:t>• a clear sign off e.g. ‘Thank you for listening’ </a:t>
                      </a:r>
                    </a:p>
                  </a:txBody>
                  <a:tcPr/>
                </a:tc>
                <a:extLst>
                  <a:ext uri="{0D108BD9-81ED-4DB2-BD59-A6C34878D82A}">
                    <a16:rowId xmlns:a16="http://schemas.microsoft.com/office/drawing/2014/main" val="3528057579"/>
                  </a:ext>
                </a:extLst>
              </a:tr>
              <a:tr h="624040">
                <a:tc>
                  <a:txBody>
                    <a:bodyPr/>
                    <a:lstStyle/>
                    <a:p>
                      <a:r>
                        <a:rPr lang="en-GB" sz="1200" dirty="0"/>
                        <a:t>Writing a Review </a:t>
                      </a:r>
                    </a:p>
                  </a:txBody>
                  <a:tcPr/>
                </a:tc>
                <a:tc>
                  <a:txBody>
                    <a:bodyPr/>
                    <a:lstStyle/>
                    <a:p>
                      <a:r>
                        <a:rPr lang="en-GB" sz="1200" dirty="0"/>
                        <a:t>You could write a review of a book, a film, a favourite piece of music and so on. You must explain to the reader what are the advantages and disadvantages of the thing you are reviewing and provide your own opinions on it. Use some facts and statistics and even a quotation from a review by someone else. You must include a star rating.</a:t>
                      </a:r>
                    </a:p>
                  </a:txBody>
                  <a:tcPr/>
                </a:tc>
                <a:extLst>
                  <a:ext uri="{0D108BD9-81ED-4DB2-BD59-A6C34878D82A}">
                    <a16:rowId xmlns:a16="http://schemas.microsoft.com/office/drawing/2014/main" val="587757612"/>
                  </a:ext>
                </a:extLst>
              </a:tr>
            </a:tbl>
          </a:graphicData>
        </a:graphic>
      </p:graphicFrame>
      <p:graphicFrame>
        <p:nvGraphicFramePr>
          <p:cNvPr id="15" name="Table 14">
            <a:extLst>
              <a:ext uri="{FF2B5EF4-FFF2-40B4-BE49-F238E27FC236}">
                <a16:creationId xmlns:a16="http://schemas.microsoft.com/office/drawing/2014/main" id="{5609B026-37C9-8C74-91C2-82FE96691D64}"/>
              </a:ext>
            </a:extLst>
          </p:cNvPr>
          <p:cNvGraphicFramePr>
            <a:graphicFrameLocks noGrp="1"/>
          </p:cNvGraphicFramePr>
          <p:nvPr>
            <p:extLst>
              <p:ext uri="{D42A27DB-BD31-4B8C-83A1-F6EECF244321}">
                <p14:modId xmlns:p14="http://schemas.microsoft.com/office/powerpoint/2010/main" val="2462372135"/>
              </p:ext>
            </p:extLst>
          </p:nvPr>
        </p:nvGraphicFramePr>
        <p:xfrm>
          <a:off x="3543559" y="133957"/>
          <a:ext cx="3889829" cy="6724042"/>
        </p:xfrm>
        <a:graphic>
          <a:graphicData uri="http://schemas.openxmlformats.org/drawingml/2006/table">
            <a:tbl>
              <a:tblPr firstRow="1" bandRow="1">
                <a:tableStyleId>{5940675A-B579-460E-94D1-54222C63F5DA}</a:tableStyleId>
              </a:tblPr>
              <a:tblGrid>
                <a:gridCol w="3889829">
                  <a:extLst>
                    <a:ext uri="{9D8B030D-6E8A-4147-A177-3AD203B41FA5}">
                      <a16:colId xmlns:a16="http://schemas.microsoft.com/office/drawing/2014/main" val="3357945675"/>
                    </a:ext>
                  </a:extLst>
                </a:gridCol>
              </a:tblGrid>
              <a:tr h="479833">
                <a:tc>
                  <a:txBody>
                    <a:bodyPr/>
                    <a:lstStyle/>
                    <a:p>
                      <a:r>
                        <a:rPr lang="en-GB" sz="1400" b="1" dirty="0"/>
                        <a:t>B. Genre, Audience, Purpose </a:t>
                      </a:r>
                    </a:p>
                  </a:txBody>
                  <a:tcPr>
                    <a:solidFill>
                      <a:schemeClr val="tx2">
                        <a:lumMod val="10000"/>
                        <a:lumOff val="90000"/>
                      </a:schemeClr>
                    </a:solidFill>
                  </a:tcPr>
                </a:tc>
                <a:extLst>
                  <a:ext uri="{0D108BD9-81ED-4DB2-BD59-A6C34878D82A}">
                    <a16:rowId xmlns:a16="http://schemas.microsoft.com/office/drawing/2014/main" val="3537262951"/>
                  </a:ext>
                </a:extLst>
              </a:tr>
              <a:tr h="6244209">
                <a:tc>
                  <a:txBody>
                    <a:bodyPr/>
                    <a:lstStyle/>
                    <a:p>
                      <a:pPr marL="285750" indent="-285750">
                        <a:buFont typeface="Arial" panose="020B0604020202020204" pitchFamily="34" charset="0"/>
                        <a:buChar char="•"/>
                      </a:pPr>
                      <a:r>
                        <a:rPr lang="en-GB" sz="1400" dirty="0"/>
                        <a:t>There are many non-fiction genres. Some of them include: articles, leaflets, letters, reviews, speeches, autobiographies, blog posts, travel writing, etc. </a:t>
                      </a:r>
                    </a:p>
                    <a:p>
                      <a:pPr marL="285750" indent="-285750">
                        <a:buFont typeface="Arial" panose="020B0604020202020204" pitchFamily="34" charset="0"/>
                        <a:buChar char="•"/>
                      </a:pPr>
                      <a:r>
                        <a:rPr lang="en-GB" sz="1400" dirty="0"/>
                        <a:t>The audience for a transactional piece of writing can be anyone. Some include: teachers, headteachers, your peers, friends, family, world leaders, politicians, activists, etc. </a:t>
                      </a:r>
                    </a:p>
                    <a:p>
                      <a:pPr marL="285750" indent="-285750">
                        <a:buFont typeface="Arial" panose="020B0604020202020204" pitchFamily="34" charset="0"/>
                        <a:buChar char="•"/>
                      </a:pPr>
                      <a:r>
                        <a:rPr lang="en-GB" sz="1400" dirty="0"/>
                        <a:t>There are six purposes that transactional writing can ask of you: Persuade, Argue, Advise, Inform, Explain, Describe</a:t>
                      </a:r>
                    </a:p>
                    <a:p>
                      <a:pPr marL="285750" indent="-285750">
                        <a:buFont typeface="Arial" panose="020B0604020202020204" pitchFamily="34" charset="0"/>
                        <a:buChar char="•"/>
                      </a:pPr>
                      <a:r>
                        <a:rPr lang="en-GB" sz="1400" dirty="0"/>
                        <a:t>Modal verbs are used for advice: can, could, may, might, must, ought to, should, shall, will, would.</a:t>
                      </a:r>
                    </a:p>
                    <a:p>
                      <a:pPr marL="285750" indent="-285750">
                        <a:buFont typeface="Arial" panose="020B0604020202020204" pitchFamily="34" charset="0"/>
                        <a:buChar char="•"/>
                      </a:pPr>
                      <a:r>
                        <a:rPr lang="en-GB" sz="1400" dirty="0"/>
                        <a:t>Anecdotal vocabulary can be used for all purposes. E.g.: As a matter of fact; one incident that can be recalled; a great illustration of this was …</a:t>
                      </a:r>
                    </a:p>
                    <a:p>
                      <a:pPr marL="285750" indent="-285750">
                        <a:buFont typeface="Arial" panose="020B0604020202020204" pitchFamily="34" charset="0"/>
                        <a:buChar char="•"/>
                      </a:pPr>
                      <a:r>
                        <a:rPr lang="en-GB" sz="1400" dirty="0"/>
                        <a:t>Persuasive techniques can also be used for all purposes: Anecdotes, Facts, Opinions, Rhetoric, Emotive language, Sarcasm, Triples, Direct Pronouns, Repetition, Imperatives, Punctuation for effect. </a:t>
                      </a:r>
                    </a:p>
                    <a:p>
                      <a:pPr marL="285750" indent="-285750">
                        <a:buFont typeface="Arial" panose="020B0604020202020204" pitchFamily="34" charset="0"/>
                        <a:buChar char="•"/>
                      </a:pPr>
                      <a:r>
                        <a:rPr lang="en-GB" sz="1400" dirty="0"/>
                        <a:t>Informative/explanatory </a:t>
                      </a:r>
                      <a:r>
                        <a:rPr lang="en-GB" sz="1400"/>
                        <a:t>discourse markers can </a:t>
                      </a:r>
                      <a:r>
                        <a:rPr lang="en-GB" sz="1400" dirty="0"/>
                        <a:t>be used for all purpose. E.g.: After all; as can be expected; generally; namely; naturally; obviously. </a:t>
                      </a:r>
                    </a:p>
                  </a:txBody>
                  <a:tcPr/>
                </a:tc>
                <a:extLst>
                  <a:ext uri="{0D108BD9-81ED-4DB2-BD59-A6C34878D82A}">
                    <a16:rowId xmlns:a16="http://schemas.microsoft.com/office/drawing/2014/main" val="294178839"/>
                  </a:ext>
                </a:extLst>
              </a:tr>
            </a:tbl>
          </a:graphicData>
        </a:graphic>
      </p:graphicFrame>
      <p:sp>
        <p:nvSpPr>
          <p:cNvPr id="18" name="TextBox 17">
            <a:extLst>
              <a:ext uri="{FF2B5EF4-FFF2-40B4-BE49-F238E27FC236}">
                <a16:creationId xmlns:a16="http://schemas.microsoft.com/office/drawing/2014/main" id="{10501947-421E-F6D6-2978-B154A8E03CE4}"/>
              </a:ext>
            </a:extLst>
          </p:cNvPr>
          <p:cNvSpPr txBox="1"/>
          <p:nvPr/>
        </p:nvSpPr>
        <p:spPr>
          <a:xfrm>
            <a:off x="7884518" y="257728"/>
            <a:ext cx="4072572" cy="1219757"/>
          </a:xfrm>
          <a:prstGeom prst="rect">
            <a:avLst/>
          </a:prstGeom>
          <a:noFill/>
        </p:spPr>
        <p:txBody>
          <a:bodyPr wrap="square">
            <a:spAutoFit/>
          </a:bodyPr>
          <a:lstStyle/>
          <a:p>
            <a:pPr algn="ctr" rtl="0" fontAlgn="base">
              <a:lnSpc>
                <a:spcPts val="1650"/>
              </a:lnSpc>
            </a:pPr>
            <a:r>
              <a:rPr lang="en-GB" sz="2800" b="1" i="0" u="none" strike="noStrike" dirty="0">
                <a:solidFill>
                  <a:srgbClr val="002060"/>
                </a:solidFill>
                <a:effectLst/>
                <a:latin typeface="Calibri" panose="020F0502020204030204" pitchFamily="34" charset="0"/>
              </a:rPr>
              <a:t>HT4 YEAR SEVEN – English</a:t>
            </a:r>
          </a:p>
          <a:p>
            <a:pPr algn="ctr" rtl="0" fontAlgn="base">
              <a:lnSpc>
                <a:spcPts val="1650"/>
              </a:lnSpc>
            </a:pPr>
            <a:r>
              <a:rPr lang="en-US" sz="2800" b="0" i="0" dirty="0">
                <a:solidFill>
                  <a:srgbClr val="000000"/>
                </a:solidFill>
                <a:effectLst/>
                <a:latin typeface="Calibri" panose="020F0502020204030204" pitchFamily="34" charset="0"/>
              </a:rPr>
              <a:t>​</a:t>
            </a:r>
            <a:endParaRPr lang="en-US" sz="2800" b="0" i="0" dirty="0">
              <a:solidFill>
                <a:srgbClr val="000000"/>
              </a:solidFill>
              <a:effectLst/>
              <a:latin typeface="Segoe UI" panose="020B0502040204020203" pitchFamily="34" charset="0"/>
            </a:endParaRPr>
          </a:p>
          <a:p>
            <a:pPr algn="ctr" rtl="0" fontAlgn="base">
              <a:lnSpc>
                <a:spcPts val="1650"/>
              </a:lnSpc>
            </a:pPr>
            <a:r>
              <a:rPr lang="en-GB" sz="2800" b="1" i="0" u="none" strike="noStrike" dirty="0">
                <a:solidFill>
                  <a:srgbClr val="0070C0"/>
                </a:solidFill>
                <a:effectLst/>
                <a:latin typeface="Calibri" panose="020F0502020204030204" pitchFamily="34" charset="0"/>
              </a:rPr>
              <a:t>Non-Fiction and</a:t>
            </a:r>
            <a:br>
              <a:rPr lang="en-GB" sz="2800" b="1" i="0" u="none" strike="noStrike" dirty="0">
                <a:solidFill>
                  <a:srgbClr val="0070C0"/>
                </a:solidFill>
                <a:effectLst/>
                <a:latin typeface="Calibri" panose="020F0502020204030204" pitchFamily="34" charset="0"/>
              </a:rPr>
            </a:br>
            <a:br>
              <a:rPr lang="en-GB" sz="2800" b="1" dirty="0">
                <a:solidFill>
                  <a:srgbClr val="0070C0"/>
                </a:solidFill>
                <a:latin typeface="Calibri" panose="020F0502020204030204" pitchFamily="34" charset="0"/>
              </a:rPr>
            </a:br>
            <a:r>
              <a:rPr lang="en-GB" sz="2800" b="1" i="0" u="none" strike="noStrike" dirty="0">
                <a:solidFill>
                  <a:srgbClr val="0070C0"/>
                </a:solidFill>
                <a:effectLst/>
                <a:latin typeface="Calibri" panose="020F0502020204030204" pitchFamily="34" charset="0"/>
              </a:rPr>
              <a:t> Transactional Writing</a:t>
            </a:r>
            <a:r>
              <a:rPr lang="en-US" sz="2800" b="0" i="0" dirty="0">
                <a:solidFill>
                  <a:srgbClr val="000000"/>
                </a:solidFill>
                <a:effectLst/>
                <a:latin typeface="Calibri" panose="020F0502020204030204" pitchFamily="34" charset="0"/>
              </a:rPr>
              <a:t>​</a:t>
            </a:r>
            <a:endParaRPr lang="en-US" sz="28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176419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1932D62-D950-5242-4640-952805CA659F}"/>
              </a:ext>
            </a:extLst>
          </p:cNvPr>
          <p:cNvGraphicFramePr>
            <a:graphicFrameLocks noGrp="1"/>
          </p:cNvGraphicFramePr>
          <p:nvPr>
            <p:extLst>
              <p:ext uri="{D42A27DB-BD31-4B8C-83A1-F6EECF244321}">
                <p14:modId xmlns:p14="http://schemas.microsoft.com/office/powerpoint/2010/main" val="365362909"/>
              </p:ext>
            </p:extLst>
          </p:nvPr>
        </p:nvGraphicFramePr>
        <p:xfrm>
          <a:off x="165850" y="132248"/>
          <a:ext cx="3372221" cy="6248409"/>
        </p:xfrm>
        <a:graphic>
          <a:graphicData uri="http://schemas.openxmlformats.org/drawingml/2006/table">
            <a:tbl>
              <a:tblPr>
                <a:tableStyleId>{5940675A-B579-460E-94D1-54222C63F5DA}</a:tableStyleId>
              </a:tblPr>
              <a:tblGrid>
                <a:gridCol w="961798">
                  <a:extLst>
                    <a:ext uri="{9D8B030D-6E8A-4147-A177-3AD203B41FA5}">
                      <a16:colId xmlns:a16="http://schemas.microsoft.com/office/drawing/2014/main" val="402252433"/>
                    </a:ext>
                  </a:extLst>
                </a:gridCol>
                <a:gridCol w="2410423">
                  <a:extLst>
                    <a:ext uri="{9D8B030D-6E8A-4147-A177-3AD203B41FA5}">
                      <a16:colId xmlns:a16="http://schemas.microsoft.com/office/drawing/2014/main" val="707496778"/>
                    </a:ext>
                  </a:extLst>
                </a:gridCol>
              </a:tblGrid>
              <a:tr h="110539">
                <a:tc gridSpan="2">
                  <a:txBody>
                    <a:bodyPr/>
                    <a:lstStyle/>
                    <a:p>
                      <a:pPr algn="l" rtl="0" fontAlgn="base">
                        <a:lnSpc>
                          <a:spcPts val="975"/>
                        </a:lnSpc>
                      </a:pPr>
                      <a:r>
                        <a:rPr lang="en-US" sz="1200" b="1" dirty="0">
                          <a:solidFill>
                            <a:srgbClr val="000000"/>
                          </a:solidFill>
                          <a:effectLst/>
                        </a:rPr>
                        <a:t>D. Sentence Types</a:t>
                      </a:r>
                      <a:br>
                        <a:rPr lang="en-US" sz="1200" b="1" dirty="0">
                          <a:solidFill>
                            <a:srgbClr val="000000"/>
                          </a:solidFill>
                          <a:effectLst/>
                        </a:rPr>
                      </a:br>
                      <a:r>
                        <a:rPr lang="en-US" sz="1200" b="1" dirty="0">
                          <a:solidFill>
                            <a:srgbClr val="FFFFFF"/>
                          </a:solidFill>
                          <a:effectLst/>
                        </a:rPr>
                        <a:t>​</a:t>
                      </a:r>
                      <a:endParaRPr lang="en-US" sz="1200" b="1" i="0" dirty="0">
                        <a:solidFill>
                          <a:srgbClr val="FFFFFF"/>
                        </a:solidFill>
                        <a:effectLst/>
                        <a:latin typeface="+mn-lt"/>
                      </a:endParaRPr>
                    </a:p>
                  </a:txBody>
                  <a:tcPr marL="39646" marR="39646" marT="19823" marB="19823">
                    <a:solidFill>
                      <a:schemeClr val="tx2">
                        <a:lumMod val="10000"/>
                        <a:lumOff val="90000"/>
                      </a:schemeClr>
                    </a:solidFill>
                  </a:tcPr>
                </a:tc>
                <a:tc hMerge="1">
                  <a:txBody>
                    <a:bodyPr/>
                    <a:lstStyle/>
                    <a:p>
                      <a:endParaRPr lang="en-GB"/>
                    </a:p>
                  </a:txBody>
                  <a:tcPr/>
                </a:tc>
                <a:extLst>
                  <a:ext uri="{0D108BD9-81ED-4DB2-BD59-A6C34878D82A}">
                    <a16:rowId xmlns:a16="http://schemas.microsoft.com/office/drawing/2014/main" val="165041702"/>
                  </a:ext>
                </a:extLst>
              </a:tr>
              <a:tr h="515900">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Declarative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A statement​</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The Sky is blue. / The grass is green.​</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2524774101"/>
                  </a:ext>
                </a:extLst>
              </a:tr>
              <a:tr h="515900">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Imperative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A command​</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Stop running. / Don’t do that.​</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4183037260"/>
                  </a:ext>
                </a:extLst>
              </a:tr>
              <a:tr h="349977">
                <a:tc>
                  <a:txBody>
                    <a:bodyPr/>
                    <a:lstStyle/>
                    <a:p>
                      <a:pPr algn="l" rtl="0" fontAlgn="base">
                        <a:lnSpc>
                          <a:spcPts val="900"/>
                        </a:lnSpc>
                      </a:pPr>
                      <a:r>
                        <a:rPr lang="en-US" sz="1200" b="1" dirty="0">
                          <a:solidFill>
                            <a:srgbClr val="000000"/>
                          </a:solidFill>
                          <a:effectLst/>
                        </a:rPr>
                        <a:t> Interrogative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A question​</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Why have you done that?​</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1760663208"/>
                  </a:ext>
                </a:extLst>
              </a:tr>
              <a:tr h="598862">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Exclamative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A sentence ending with !​</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She was smiling from ear to ear!​</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3791445669"/>
                  </a:ext>
                </a:extLst>
              </a:tr>
              <a:tr h="764785">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Simple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Has a subject and a verb and </a:t>
                      </a:r>
                    </a:p>
                    <a:p>
                      <a:pPr algn="l" rtl="0" fontAlgn="base">
                        <a:lnSpc>
                          <a:spcPts val="900"/>
                        </a:lnSpc>
                      </a:pPr>
                      <a:r>
                        <a:rPr lang="en-GB" sz="1200" b="0" dirty="0">
                          <a:solidFill>
                            <a:srgbClr val="000000"/>
                          </a:solidFill>
                          <a:effectLst/>
                        </a:rPr>
                        <a:t>makes sense on its own​</a:t>
                      </a:r>
                    </a:p>
                    <a:p>
                      <a:pPr algn="l" rtl="0" fontAlgn="base">
                        <a:lnSpc>
                          <a:spcPts val="900"/>
                        </a:lnSpc>
                      </a:pPr>
                      <a:r>
                        <a:rPr lang="en-GB" sz="1200" b="0" dirty="0">
                          <a:solidFill>
                            <a:srgbClr val="000000"/>
                          </a:solidFill>
                          <a:effectLst/>
                        </a:rPr>
                        <a:t>E.g. The girl went to school.​</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3671923238"/>
                  </a:ext>
                </a:extLst>
              </a:tr>
              <a:tr h="930709">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Compound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Has two independent clauses joined by a conjunction​</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The girl went to school </a:t>
                      </a:r>
                      <a:r>
                        <a:rPr lang="en-GB" sz="1200" b="1" dirty="0">
                          <a:solidFill>
                            <a:srgbClr val="000000"/>
                          </a:solidFill>
                          <a:effectLst/>
                        </a:rPr>
                        <a:t>because</a:t>
                      </a:r>
                      <a:r>
                        <a:rPr lang="en-GB" sz="1200" b="0" dirty="0">
                          <a:solidFill>
                            <a:srgbClr val="000000"/>
                          </a:solidFill>
                          <a:effectLst/>
                        </a:rPr>
                        <a:t> she liked to learn.​</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465020227"/>
                  </a:ext>
                </a:extLst>
              </a:tr>
              <a:tr h="950103">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Complex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Contains at least one dependent / subordinate clause that doesn’t make sense on its own​</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The girl went to school, </a:t>
                      </a:r>
                      <a:r>
                        <a:rPr lang="en-GB" sz="1200" b="1" dirty="0">
                          <a:solidFill>
                            <a:srgbClr val="000000"/>
                          </a:solidFill>
                          <a:effectLst/>
                        </a:rPr>
                        <a:t>one near her home</a:t>
                      </a:r>
                      <a:r>
                        <a:rPr lang="en-GB" sz="1200" b="0" dirty="0">
                          <a:solidFill>
                            <a:srgbClr val="000000"/>
                          </a:solidFill>
                          <a:effectLst/>
                        </a:rPr>
                        <a:t>, because she liked to learn.​</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1929038139"/>
                  </a:ext>
                </a:extLst>
              </a:tr>
              <a:tr h="1013670">
                <a:tc>
                  <a:txBody>
                    <a:bodyPr/>
                    <a:lstStyle/>
                    <a:p>
                      <a:pPr algn="l" rtl="0" fontAlgn="base">
                        <a:lnSpc>
                          <a:spcPts val="900"/>
                        </a:lnSpc>
                      </a:pPr>
                      <a:endParaRPr lang="en-US" sz="1200" b="1" dirty="0">
                        <a:solidFill>
                          <a:srgbClr val="000000"/>
                        </a:solidFill>
                        <a:effectLst/>
                      </a:endParaRPr>
                    </a:p>
                    <a:p>
                      <a:pPr algn="l" rtl="0" fontAlgn="base">
                        <a:lnSpc>
                          <a:spcPts val="900"/>
                        </a:lnSpc>
                      </a:pPr>
                      <a:r>
                        <a:rPr lang="en-US" sz="1200" b="1" dirty="0">
                          <a:solidFill>
                            <a:srgbClr val="000000"/>
                          </a:solidFill>
                          <a:effectLst/>
                        </a:rPr>
                        <a:t>Fragmented (broken) sentence</a:t>
                      </a:r>
                      <a:r>
                        <a:rPr lang="en-US" sz="1200" b="0" dirty="0">
                          <a:solidFill>
                            <a:srgbClr val="000000"/>
                          </a:solidFill>
                          <a:effectLst/>
                        </a:rPr>
                        <a:t>​</a:t>
                      </a:r>
                      <a:endParaRPr lang="en-US" sz="1200" b="0" i="0" dirty="0">
                        <a:solidFill>
                          <a:srgbClr val="000000"/>
                        </a:solidFill>
                        <a:effectLst/>
                        <a:latin typeface="+mn-lt"/>
                      </a:endParaRPr>
                    </a:p>
                  </a:txBody>
                  <a:tcPr marL="39646" marR="39646" marT="19823" marB="19823"/>
                </a:tc>
                <a:tc>
                  <a:txBody>
                    <a:bodyPr/>
                    <a:lstStyle/>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An incomplete sentence that doesn’t make sense​</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Whilst I was walking​</a:t>
                      </a:r>
                    </a:p>
                    <a:p>
                      <a:pPr algn="l" rtl="0" fontAlgn="base">
                        <a:lnSpc>
                          <a:spcPts val="900"/>
                        </a:lnSpc>
                      </a:pPr>
                      <a:endParaRPr lang="en-GB" sz="1200" b="0" dirty="0">
                        <a:solidFill>
                          <a:srgbClr val="000000"/>
                        </a:solidFill>
                        <a:effectLst/>
                      </a:endParaRPr>
                    </a:p>
                    <a:p>
                      <a:pPr algn="l" rtl="0" fontAlgn="base">
                        <a:lnSpc>
                          <a:spcPts val="900"/>
                        </a:lnSpc>
                      </a:pPr>
                      <a:r>
                        <a:rPr lang="en-GB" sz="1200" b="0" dirty="0">
                          <a:solidFill>
                            <a:srgbClr val="000000"/>
                          </a:solidFill>
                          <a:effectLst/>
                        </a:rPr>
                        <a:t>E.g. Happily dancing on the table ​</a:t>
                      </a:r>
                      <a:endParaRPr lang="en-GB" sz="1200" b="0" i="0" dirty="0">
                        <a:solidFill>
                          <a:srgbClr val="000000"/>
                        </a:solidFill>
                        <a:effectLst/>
                        <a:latin typeface="+mn-lt"/>
                      </a:endParaRPr>
                    </a:p>
                  </a:txBody>
                  <a:tcPr marL="39646" marR="39646" marT="19823" marB="19823"/>
                </a:tc>
                <a:extLst>
                  <a:ext uri="{0D108BD9-81ED-4DB2-BD59-A6C34878D82A}">
                    <a16:rowId xmlns:a16="http://schemas.microsoft.com/office/drawing/2014/main" val="1721102314"/>
                  </a:ext>
                </a:extLst>
              </a:tr>
            </a:tbl>
          </a:graphicData>
        </a:graphic>
      </p:graphicFrame>
      <p:graphicFrame>
        <p:nvGraphicFramePr>
          <p:cNvPr id="6" name="Table 5">
            <a:extLst>
              <a:ext uri="{FF2B5EF4-FFF2-40B4-BE49-F238E27FC236}">
                <a16:creationId xmlns:a16="http://schemas.microsoft.com/office/drawing/2014/main" id="{9FC1AE00-FC5E-AD1C-3C45-D7CA03B95171}"/>
              </a:ext>
            </a:extLst>
          </p:cNvPr>
          <p:cNvGraphicFramePr>
            <a:graphicFrameLocks noGrp="1"/>
          </p:cNvGraphicFramePr>
          <p:nvPr>
            <p:extLst>
              <p:ext uri="{D42A27DB-BD31-4B8C-83A1-F6EECF244321}">
                <p14:modId xmlns:p14="http://schemas.microsoft.com/office/powerpoint/2010/main" val="2304959334"/>
              </p:ext>
            </p:extLst>
          </p:nvPr>
        </p:nvGraphicFramePr>
        <p:xfrm>
          <a:off x="3790576" y="147982"/>
          <a:ext cx="5209988" cy="6222797"/>
        </p:xfrm>
        <a:graphic>
          <a:graphicData uri="http://schemas.openxmlformats.org/drawingml/2006/table">
            <a:tbl>
              <a:tblPr firstRow="1" bandRow="1">
                <a:tableStyleId>{5940675A-B579-460E-94D1-54222C63F5DA}</a:tableStyleId>
              </a:tblPr>
              <a:tblGrid>
                <a:gridCol w="1281434">
                  <a:extLst>
                    <a:ext uri="{9D8B030D-6E8A-4147-A177-3AD203B41FA5}">
                      <a16:colId xmlns:a16="http://schemas.microsoft.com/office/drawing/2014/main" val="3317930476"/>
                    </a:ext>
                  </a:extLst>
                </a:gridCol>
                <a:gridCol w="3928554">
                  <a:extLst>
                    <a:ext uri="{9D8B030D-6E8A-4147-A177-3AD203B41FA5}">
                      <a16:colId xmlns:a16="http://schemas.microsoft.com/office/drawing/2014/main" val="1691323375"/>
                    </a:ext>
                  </a:extLst>
                </a:gridCol>
              </a:tblGrid>
              <a:tr h="614362">
                <a:tc>
                  <a:txBody>
                    <a:bodyPr/>
                    <a:lstStyle/>
                    <a:p>
                      <a:r>
                        <a:rPr lang="en-GB" sz="1200" b="1" dirty="0"/>
                        <a:t>E. Methods</a:t>
                      </a:r>
                    </a:p>
                  </a:txBody>
                  <a:tcPr>
                    <a:solidFill>
                      <a:schemeClr val="tx2">
                        <a:lumMod val="10000"/>
                        <a:lumOff val="90000"/>
                      </a:schemeClr>
                    </a:solidFill>
                  </a:tcPr>
                </a:tc>
                <a:tc>
                  <a:txBody>
                    <a:bodyPr/>
                    <a:lstStyle/>
                    <a:p>
                      <a:r>
                        <a:rPr lang="en-GB" sz="1200" b="1" dirty="0"/>
                        <a:t>Examples</a:t>
                      </a:r>
                    </a:p>
                  </a:txBody>
                  <a:tcPr>
                    <a:solidFill>
                      <a:schemeClr val="tx2">
                        <a:lumMod val="10000"/>
                        <a:lumOff val="90000"/>
                      </a:schemeClr>
                    </a:solidFill>
                  </a:tcPr>
                </a:tc>
                <a:extLst>
                  <a:ext uri="{0D108BD9-81ED-4DB2-BD59-A6C34878D82A}">
                    <a16:rowId xmlns:a16="http://schemas.microsoft.com/office/drawing/2014/main" val="2589192766"/>
                  </a:ext>
                </a:extLst>
              </a:tr>
              <a:tr h="384926">
                <a:tc>
                  <a:txBody>
                    <a:bodyPr/>
                    <a:lstStyle/>
                    <a:p>
                      <a:r>
                        <a:rPr lang="en-GB" sz="1200" dirty="0"/>
                        <a:t>Word Classes</a:t>
                      </a:r>
                    </a:p>
                  </a:txBody>
                  <a:tcPr/>
                </a:tc>
                <a:tc>
                  <a:txBody>
                    <a:bodyPr/>
                    <a:lstStyle/>
                    <a:p>
                      <a:r>
                        <a:rPr lang="en-GB" sz="1200" dirty="0"/>
                        <a:t>Noun; adjective; verb; adverb, connective, preposition</a:t>
                      </a:r>
                    </a:p>
                  </a:txBody>
                  <a:tcPr/>
                </a:tc>
                <a:extLst>
                  <a:ext uri="{0D108BD9-81ED-4DB2-BD59-A6C34878D82A}">
                    <a16:rowId xmlns:a16="http://schemas.microsoft.com/office/drawing/2014/main" val="2028888519"/>
                  </a:ext>
                </a:extLst>
              </a:tr>
              <a:tr h="860107">
                <a:tc>
                  <a:txBody>
                    <a:bodyPr/>
                    <a:lstStyle/>
                    <a:p>
                      <a:r>
                        <a:rPr lang="en-GB" sz="1200" dirty="0"/>
                        <a:t>Rhetorical devices</a:t>
                      </a:r>
                    </a:p>
                  </a:txBody>
                  <a:tcPr/>
                </a:tc>
                <a:tc>
                  <a:txBody>
                    <a:bodyPr/>
                    <a:lstStyle/>
                    <a:p>
                      <a:r>
                        <a:rPr lang="en-GB" sz="1200" dirty="0"/>
                        <a:t>Examples, quotations, anecdotes, lists, comparison, personal pronouns, exaggeration, repetition, statistics, undermining of opposing views, direct address, emotive language, parallel structure, hyperbole, contrast. superlatives, sound patterns, statistics, triplets; emphasising discourse markers e.g. especially, absolutely. </a:t>
                      </a:r>
                    </a:p>
                  </a:txBody>
                  <a:tcPr/>
                </a:tc>
                <a:extLst>
                  <a:ext uri="{0D108BD9-81ED-4DB2-BD59-A6C34878D82A}">
                    <a16:rowId xmlns:a16="http://schemas.microsoft.com/office/drawing/2014/main" val="3272681952"/>
                  </a:ext>
                </a:extLst>
              </a:tr>
              <a:tr h="860107">
                <a:tc>
                  <a:txBody>
                    <a:bodyPr/>
                    <a:lstStyle/>
                    <a:p>
                      <a:r>
                        <a:rPr lang="en-GB" sz="1200" dirty="0"/>
                        <a:t>Literary devices </a:t>
                      </a:r>
                    </a:p>
                  </a:txBody>
                  <a:tcPr/>
                </a:tc>
                <a:tc>
                  <a:txBody>
                    <a:bodyPr/>
                    <a:lstStyle/>
                    <a:p>
                      <a:r>
                        <a:rPr lang="en-GB" sz="1200" dirty="0"/>
                        <a:t>Metaphor, simile, personification, onomatopoeia, appeal to the senses, implicit, explicit, sensory details</a:t>
                      </a:r>
                    </a:p>
                  </a:txBody>
                  <a:tcPr/>
                </a:tc>
                <a:extLst>
                  <a:ext uri="{0D108BD9-81ED-4DB2-BD59-A6C34878D82A}">
                    <a16:rowId xmlns:a16="http://schemas.microsoft.com/office/drawing/2014/main" val="3781742828"/>
                  </a:ext>
                </a:extLst>
              </a:tr>
              <a:tr h="498316">
                <a:tc>
                  <a:txBody>
                    <a:bodyPr/>
                    <a:lstStyle/>
                    <a:p>
                      <a:r>
                        <a:rPr lang="en-GB" sz="1200" dirty="0"/>
                        <a:t>Tone</a:t>
                      </a:r>
                    </a:p>
                  </a:txBody>
                  <a:tcPr/>
                </a:tc>
                <a:tc>
                  <a:txBody>
                    <a:bodyPr/>
                    <a:lstStyle/>
                    <a:p>
                      <a:r>
                        <a:rPr lang="en-GB" sz="1200" dirty="0"/>
                        <a:t>Tone is the way that something is written, or the manner in which a reader is addressed: calm, aggressive, formal, ranting, serious, ironic/sarcastic, reasonable, emotional, factual, opinionated, conversational/colloquial, informal, measured, elevated, flippant, light-hearted, critical, direct, earnest, impartial, incensed, negative, objective, resigned, solemn, witty, worried.</a:t>
                      </a:r>
                    </a:p>
                  </a:txBody>
                  <a:tcPr/>
                </a:tc>
                <a:extLst>
                  <a:ext uri="{0D108BD9-81ED-4DB2-BD59-A6C34878D82A}">
                    <a16:rowId xmlns:a16="http://schemas.microsoft.com/office/drawing/2014/main" val="780459878"/>
                  </a:ext>
                </a:extLst>
              </a:tr>
              <a:tr h="614362">
                <a:tc>
                  <a:txBody>
                    <a:bodyPr/>
                    <a:lstStyle/>
                    <a:p>
                      <a:r>
                        <a:rPr lang="en-GB" sz="1200" dirty="0"/>
                        <a:t>Structural devices</a:t>
                      </a:r>
                    </a:p>
                  </a:txBody>
                  <a:tcPr/>
                </a:tc>
                <a:tc>
                  <a:txBody>
                    <a:bodyPr/>
                    <a:lstStyle/>
                    <a:p>
                      <a:r>
                        <a:rPr lang="en-GB" sz="1200" dirty="0"/>
                        <a:t>Title, organisation of ideas/details (How does the text begin? How does the text end?); subheadings, topic sentences, viewpoint, perspective, direct speech, juxtaposition of ideas, development/stages of argument; punctuation, discourse markers</a:t>
                      </a:r>
                    </a:p>
                  </a:txBody>
                  <a:tcPr/>
                </a:tc>
                <a:extLst>
                  <a:ext uri="{0D108BD9-81ED-4DB2-BD59-A6C34878D82A}">
                    <a16:rowId xmlns:a16="http://schemas.microsoft.com/office/drawing/2014/main" val="770436620"/>
                  </a:ext>
                </a:extLst>
              </a:tr>
              <a:tr h="614362">
                <a:tc>
                  <a:txBody>
                    <a:bodyPr/>
                    <a:lstStyle/>
                    <a:p>
                      <a:r>
                        <a:rPr lang="en-GB" sz="1200" dirty="0"/>
                        <a:t>Discourse markers </a:t>
                      </a:r>
                    </a:p>
                  </a:txBody>
                  <a:tcPr/>
                </a:tc>
                <a:tc>
                  <a:txBody>
                    <a:bodyPr/>
                    <a:lstStyle/>
                    <a:p>
                      <a:r>
                        <a:rPr lang="en-GB" sz="1200" dirty="0"/>
                        <a:t>Firstly, Secondly, Also, Furthermore, In addition, Additionally, Moreover, Finally</a:t>
                      </a:r>
                    </a:p>
                  </a:txBody>
                  <a:tcPr/>
                </a:tc>
                <a:extLst>
                  <a:ext uri="{0D108BD9-81ED-4DB2-BD59-A6C34878D82A}">
                    <a16:rowId xmlns:a16="http://schemas.microsoft.com/office/drawing/2014/main" val="1305176145"/>
                  </a:ext>
                </a:extLst>
              </a:tr>
            </a:tbl>
          </a:graphicData>
        </a:graphic>
      </p:graphicFrame>
    </p:spTree>
    <p:extLst>
      <p:ext uri="{BB962C8B-B14F-4D97-AF65-F5344CB8AC3E}">
        <p14:creationId xmlns:p14="http://schemas.microsoft.com/office/powerpoint/2010/main" val="2753849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3536C94E79F3408B47C414C420A5DB" ma:contentTypeVersion="19" ma:contentTypeDescription="Create a new document." ma:contentTypeScope="" ma:versionID="02c5444556cdc1cc90b5f52259fd0cec">
  <xsd:schema xmlns:xsd="http://www.w3.org/2001/XMLSchema" xmlns:xs="http://www.w3.org/2001/XMLSchema" xmlns:p="http://schemas.microsoft.com/office/2006/metadata/properties" xmlns:ns2="18753bbc-ab08-4073-aecf-7951f6e1fdd4" xmlns:ns3="a8cc0629-9a32-451a-890c-e9e7f11506e5" targetNamespace="http://schemas.microsoft.com/office/2006/metadata/properties" ma:root="true" ma:fieldsID="a573b6d2362731287ae831e09fd97c6a" ns2:_="" ns3:_="">
    <xsd:import namespace="18753bbc-ab08-4073-aecf-7951f6e1fdd4"/>
    <xsd:import namespace="a8cc0629-9a32-451a-890c-e9e7f11506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Order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753bbc-ab08-4073-aecf-7951f6e1fd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3a41655-9651-4c7c-9345-4b6824121c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Order0" ma:index="26" nillable="true" ma:displayName="Order" ma:format="Dropdown" ma:internalName="Order0"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8cc0629-9a32-451a-890c-e9e7f11506e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b4a6f9a-5c6b-4560-8e60-69bd7e08698a}" ma:internalName="TaxCatchAll" ma:showField="CatchAllData" ma:web="a8cc0629-9a32-451a-890c-e9e7f11506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8cc0629-9a32-451a-890c-e9e7f11506e5" xsi:nil="true"/>
    <lcf76f155ced4ddcb4097134ff3c332f xmlns="18753bbc-ab08-4073-aecf-7951f6e1fdd4">
      <Terms xmlns="http://schemas.microsoft.com/office/infopath/2007/PartnerControls"/>
    </lcf76f155ced4ddcb4097134ff3c332f>
    <Order0 xmlns="18753bbc-ab08-4073-aecf-7951f6e1fdd4" xsi:nil="true"/>
    <SharedWithUsers xmlns="a8cc0629-9a32-451a-890c-e9e7f11506e5">
      <UserInfo>
        <DisplayName/>
        <AccountId xsi:nil="true"/>
        <AccountType/>
      </UserInfo>
    </SharedWithUsers>
  </documentManagement>
</p:properties>
</file>

<file path=customXml/itemProps1.xml><?xml version="1.0" encoding="utf-8"?>
<ds:datastoreItem xmlns:ds="http://schemas.openxmlformats.org/officeDocument/2006/customXml" ds:itemID="{EA479B6E-D21B-496C-A1C8-4701997CE912}"/>
</file>

<file path=customXml/itemProps2.xml><?xml version="1.0" encoding="utf-8"?>
<ds:datastoreItem xmlns:ds="http://schemas.openxmlformats.org/officeDocument/2006/customXml" ds:itemID="{859F920A-926E-40D0-BA9D-C65A42ED0B47}">
  <ds:schemaRefs>
    <ds:schemaRef ds:uri="http://schemas.microsoft.com/sharepoint/v3/contenttype/forms"/>
  </ds:schemaRefs>
</ds:datastoreItem>
</file>

<file path=customXml/itemProps3.xml><?xml version="1.0" encoding="utf-8"?>
<ds:datastoreItem xmlns:ds="http://schemas.openxmlformats.org/officeDocument/2006/customXml" ds:itemID="{7B2D1C09-25C1-4F85-9E70-E5999416E528}">
  <ds:schemaRefs>
    <ds:schemaRef ds:uri="1d4b8038-a06c-44a1-ae9b-bfd227f15ad9"/>
    <ds:schemaRef ds:uri="http://purl.org/dc/elements/1.1/"/>
    <ds:schemaRef ds:uri="http://www.w3.org/XML/1998/namespace"/>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10b26925-7733-4ae6-bbda-7c895e11ee31"/>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5338</TotalTime>
  <Words>987</Words>
  <Application>Microsoft Office PowerPoint</Application>
  <PresentationFormat>Widescreen</PresentationFormat>
  <Paragraphs>112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Calibri</vt:lpstr>
      <vt:lpstr>Segoe UI</vt:lpstr>
      <vt:lpstr>Office Theme</vt:lpstr>
      <vt:lpstr>PowerPoint Presentation</vt:lpstr>
      <vt:lpstr>PowerPoint Presentation</vt:lpstr>
    </vt:vector>
  </TitlesOfParts>
  <Company>Goresbrook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Nazia.Salim</dc:creator>
  <cp:lastModifiedBy>Nazia.Salim</cp:lastModifiedBy>
  <cp:revision>1</cp:revision>
  <dcterms:created xsi:type="dcterms:W3CDTF">2025-01-10T15:09:27Z</dcterms:created>
  <dcterms:modified xsi:type="dcterms:W3CDTF">2025-01-14T08:07:54Z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0x010100763536C94E79F3408B47C414C420A5DB</vt:lpwstr>
  </property>
  <property fmtid="{D5CDD505-2E9C-101B-9397-08002B2CF9AE}" pid="3" name="Order">
    <vt:r8>72842000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